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79" r:id="rId2"/>
    <p:sldId id="480" r:id="rId3"/>
    <p:sldId id="481" r:id="rId4"/>
    <p:sldId id="484" r:id="rId5"/>
    <p:sldId id="485" r:id="rId6"/>
    <p:sldId id="486" r:id="rId7"/>
    <p:sldId id="489" r:id="rId8"/>
    <p:sldId id="491" r:id="rId9"/>
    <p:sldId id="492" r:id="rId10"/>
    <p:sldId id="493" r:id="rId11"/>
    <p:sldId id="487" r:id="rId12"/>
    <p:sldId id="488" r:id="rId13"/>
    <p:sldId id="490" r:id="rId14"/>
    <p:sldId id="498" r:id="rId15"/>
    <p:sldId id="499" r:id="rId16"/>
    <p:sldId id="500" r:id="rId17"/>
    <p:sldId id="501" r:id="rId18"/>
    <p:sldId id="476" r:id="rId19"/>
    <p:sldId id="477" r:id="rId20"/>
    <p:sldId id="502" r:id="rId21"/>
    <p:sldId id="497" r:id="rId22"/>
    <p:sldId id="496" r:id="rId23"/>
    <p:sldId id="494" r:id="rId24"/>
    <p:sldId id="495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394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251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Sheet1!$B$31</c:f>
              <c:strCache>
                <c:ptCount val="1"/>
                <c:pt idx="0">
                  <c:v>Total 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Sheet1!$A$32:$A$34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Sheet1!$B$32:$B$34</c:f>
              <c:numCache>
                <c:formatCode>0.0</c:formatCode>
                <c:ptCount val="3"/>
                <c:pt idx="0">
                  <c:v>1.5505091308047316</c:v>
                </c:pt>
                <c:pt idx="1">
                  <c:v>16.28731343283582</c:v>
                </c:pt>
                <c:pt idx="2">
                  <c:v>82.162177436359443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57326443569553809"/>
          <c:y val="0.42760717410323712"/>
          <c:w val="0.27187860892388449"/>
          <c:h val="0.318319116360454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Sheet1!$C$31</c:f>
              <c:strCache>
                <c:ptCount val="1"/>
                <c:pt idx="0">
                  <c:v>Nitrate-N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Sheet1!$A$32:$A$34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Sheet1!$C$32:$C$34</c:f>
              <c:numCache>
                <c:formatCode>0.0</c:formatCode>
                <c:ptCount val="3"/>
                <c:pt idx="0">
                  <c:v>1.4754044988150488</c:v>
                </c:pt>
                <c:pt idx="1">
                  <c:v>18.341463414634145</c:v>
                </c:pt>
                <c:pt idx="2">
                  <c:v>80.183132086550813</c:v>
                </c:pt>
              </c:numCache>
            </c:numRef>
          </c:val>
        </c:ser>
        <c:ser>
          <c:idx val="0"/>
          <c:order val="0"/>
          <c:tx>
            <c:strRef>
              <c:f>Sheet1!$B$31</c:f>
              <c:strCache>
                <c:ptCount val="1"/>
                <c:pt idx="0">
                  <c:v>Total 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Sheet1!$A$32:$A$34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Sheet1!$B$32:$B$34</c:f>
              <c:numCache>
                <c:formatCode>0.0</c:formatCode>
                <c:ptCount val="3"/>
                <c:pt idx="0">
                  <c:v>1.5505091308047316</c:v>
                </c:pt>
                <c:pt idx="1">
                  <c:v>16.28731343283582</c:v>
                </c:pt>
                <c:pt idx="2">
                  <c:v>82.162177436359443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Sheet1!$D$31</c:f>
              <c:strCache>
                <c:ptCount val="1"/>
                <c:pt idx="0">
                  <c:v>Total P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Sheet1!$A$32:$A$34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Sheet1!$D$32:$D$34</c:f>
              <c:numCache>
                <c:formatCode>0.0</c:formatCode>
                <c:ptCount val="3"/>
                <c:pt idx="0">
                  <c:v>3.9790056079999996</c:v>
                </c:pt>
                <c:pt idx="1">
                  <c:v>48.266666666666666</c:v>
                </c:pt>
                <c:pt idx="2">
                  <c:v>47.754327725333326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1FA15C-E0DD-4156-9446-D7CAD6125CDC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F12F03-12E8-4FF9-8042-AFACCC1EA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0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DC74-307E-471F-89B2-58832C5B250F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AB1-399C-45D1-BBBB-473FA4345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6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7FC1-1B22-4997-94F7-A10DD6F08DB3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7779-4560-4438-9921-002BDE49F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7225-82B1-482A-9F3A-BB514278E78B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C5DF-E9CB-4062-A31A-A4884CE33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1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Comic Sans MS" pitchFamily="66" charset="0"/>
              </a:defRPr>
            </a:lvl1pPr>
            <a:lvl2pPr>
              <a:defRPr sz="2400" baseline="0">
                <a:latin typeface="Comic Sans MS" pitchFamily="66" charset="0"/>
              </a:defRPr>
            </a:lvl2pPr>
            <a:lvl3pPr>
              <a:defRPr baseline="0">
                <a:latin typeface="Comic Sans MS" pitchFamily="66" charset="0"/>
              </a:defRPr>
            </a:lvl3pPr>
            <a:lvl4pPr>
              <a:defRPr baseline="0">
                <a:latin typeface="Comic Sans MS" pitchFamily="66" charset="0"/>
              </a:defRPr>
            </a:lvl4pPr>
            <a:lvl5pPr>
              <a:defRPr baseline="0">
                <a:latin typeface="Comic Sans MS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718F-EDF2-409C-A305-83580857AF5A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1180-CBD1-4594-872D-09760B637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C56-DEAE-4A8B-9268-6CF7D01B5602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37A7-73C2-421A-880A-74482F320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A59C-F108-4689-B75B-F404F0C716F1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2447-E380-4141-8260-CBEE0D98F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2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C1F4-8601-4AE8-83BA-C2777B7DBC6B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EA81-09CC-44ED-AE40-E750A1D94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6DF4-D406-4F86-828C-D48ADD6CA444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F6C4-83C8-4DFA-9A2A-B2EAAD55F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FEAE-20E2-4B14-BCEE-56AB1A5992F8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A3AE-6D68-4912-A705-2E1BE1A46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0966-A45B-4A33-9A80-CC598EBE030D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A096-3ECE-4D87-A8E9-CF4968D9B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A4AF-ABA5-4FAC-B3C1-041857BD4C9F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88EC-7FD3-4FBD-818E-79D764632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A499B-B287-4534-8FE9-08B0EA0C9558}" type="datetimeFigureOut">
              <a:rPr lang="en-US"/>
              <a:pPr>
                <a:defRPr/>
              </a:pPr>
              <a:t>11/14/2013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941DF-B395-4895-86FF-5CDDC8AFE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75" y="228600"/>
            <a:ext cx="8940800" cy="2457450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Science Assessment to Support an Illinois Nutrient Loss Reduction Strategy</a:t>
            </a:r>
            <a:endParaRPr lang="en-US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6200" y="2971799"/>
            <a:ext cx="5943600" cy="1524001"/>
          </a:xfrm>
        </p:spPr>
        <p:txBody>
          <a:bodyPr/>
          <a:lstStyle/>
          <a:p>
            <a:r>
              <a:rPr lang="en-US" sz="2200" dirty="0" smtClean="0"/>
              <a:t>Mark David, Greg McIsaac, </a:t>
            </a:r>
            <a:r>
              <a:rPr lang="en-US" sz="2200" dirty="0"/>
              <a:t>George Czapar, </a:t>
            </a:r>
            <a:r>
              <a:rPr lang="en-US" sz="2200" dirty="0" smtClean="0"/>
              <a:t>Gary Schnitkey, Corey Mitchell</a:t>
            </a:r>
          </a:p>
          <a:p>
            <a:r>
              <a:rPr lang="en-US" sz="2200" dirty="0" smtClean="0"/>
              <a:t>University of Illinois at Urbana-Champaign</a:t>
            </a:r>
          </a:p>
          <a:p>
            <a:r>
              <a:rPr lang="en-US" sz="2200" dirty="0" smtClean="0"/>
              <a:t>November 13, 2013</a:t>
            </a:r>
          </a:p>
        </p:txBody>
      </p:sp>
      <p:pic>
        <p:nvPicPr>
          <p:cNvPr id="6" name="Picture 3" descr="C:\Users\lgentry\Desktop\Cover crop 11-8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908" y="4675031"/>
            <a:ext cx="2490692" cy="18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6019800"/>
            <a:ext cx="156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11-08-12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7291"/>
            <a:ext cx="2514600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08" y="2590800"/>
            <a:ext cx="2438400" cy="1828800"/>
          </a:xfrm>
          <a:prstGeom prst="rect">
            <a:avLst/>
          </a:prstGeom>
        </p:spPr>
      </p:pic>
      <p:pic>
        <p:nvPicPr>
          <p:cNvPr id="24578" name="Picture 2" descr="http://www.mwrd.org/irj/go/km/docs/documents/MWRD/internet/protecting_the_environment/Tunnel_and_Reservoir_Plan/Images/cwr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675031"/>
            <a:ext cx="2779593" cy="185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19" y="152400"/>
            <a:ext cx="8686800" cy="838200"/>
          </a:xfrm>
        </p:spPr>
        <p:txBody>
          <a:bodyPr/>
          <a:lstStyle/>
          <a:p>
            <a:r>
              <a:rPr lang="en-US" sz="3600" dirty="0" smtClean="0"/>
              <a:t>Possible intermediate </a:t>
            </a:r>
            <a:r>
              <a:rPr lang="en-US" sz="3600" dirty="0" smtClean="0"/>
              <a:t>reduction goal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3962400" cy="5446143"/>
          </a:xfrm>
        </p:spPr>
        <p:txBody>
          <a:bodyPr/>
          <a:lstStyle/>
          <a:p>
            <a:r>
              <a:rPr lang="en-US" dirty="0" smtClean="0"/>
              <a:t>30% total P reduction by 2025</a:t>
            </a:r>
          </a:p>
          <a:p>
            <a:pPr lvl="1"/>
            <a:r>
              <a:rPr lang="en-US" dirty="0" smtClean="0"/>
              <a:t>top 50 majors reduce total P to 0.7 mg P/L (21%)</a:t>
            </a:r>
          </a:p>
          <a:p>
            <a:pPr lvl="1"/>
            <a:r>
              <a:rPr lang="en-US" dirty="0" smtClean="0"/>
              <a:t>buffers and cover crops (9%)</a:t>
            </a:r>
          </a:p>
          <a:p>
            <a:r>
              <a:rPr lang="en-US" dirty="0" smtClean="0"/>
              <a:t>20% nitrate-N reduction by 2025</a:t>
            </a:r>
          </a:p>
          <a:p>
            <a:pPr lvl="1"/>
            <a:r>
              <a:rPr lang="en-US" dirty="0" smtClean="0"/>
              <a:t>fertilizer timing, cover crops, buffers, and bioreactors (20%)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81" y="1371600"/>
            <a:ext cx="3023219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" name="Down Arrow 28671"/>
          <p:cNvSpPr/>
          <p:nvPr/>
        </p:nvSpPr>
        <p:spPr>
          <a:xfrm rot="2588622">
            <a:off x="5367129" y="37434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73" name="TextBox 28672"/>
          <p:cNvSpPr txBox="1"/>
          <p:nvPr/>
        </p:nvSpPr>
        <p:spPr>
          <a:xfrm>
            <a:off x="4800600" y="47552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Gulf of Mexico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65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Nitrate Yield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45033"/>
              </p:ext>
            </p:extLst>
          </p:nvPr>
        </p:nvGraphicFramePr>
        <p:xfrm>
          <a:off x="228600" y="1066800"/>
          <a:ext cx="8534400" cy="488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19887"/>
                <a:gridCol w="1199978"/>
                <a:gridCol w="1923535"/>
                <a:gridCol w="1676400"/>
                <a:gridCol w="15240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Drained cropland (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acres)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Nitrate-N yield per row crop acre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(lb N/acre/yr)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Nitrate-N yield per tile drained acre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(lb N/acre/yr)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Nitrate-N yield from non-tiled land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(lb N/acre/yr)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288,491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2,063,695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10.8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20,942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5,437,807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9.9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310,087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226,971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1,284,588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11.8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49,565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23,769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1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Gary Schnitkey</a:t>
            </a:r>
          </a:p>
          <a:p>
            <a:pPr lvl="1"/>
            <a:r>
              <a:rPr lang="en-US" dirty="0" smtClean="0"/>
              <a:t>agricultural costs per acre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Mark David</a:t>
            </a:r>
          </a:p>
          <a:p>
            <a:pPr lvl="1"/>
            <a:r>
              <a:rPr lang="en-US" dirty="0" smtClean="0"/>
              <a:t>point source costs</a:t>
            </a:r>
          </a:p>
          <a:p>
            <a:pPr lvl="1"/>
            <a:r>
              <a:rPr lang="en-US" dirty="0" smtClean="0"/>
              <a:t>N loss reduction costs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Greg McIsaac</a:t>
            </a:r>
          </a:p>
          <a:p>
            <a:pPr lvl="1"/>
            <a:r>
              <a:rPr lang="en-US" dirty="0" smtClean="0"/>
              <a:t>P loss reduction costs</a:t>
            </a:r>
          </a:p>
        </p:txBody>
      </p:sp>
    </p:spTree>
    <p:extLst>
      <p:ext uri="{BB962C8B-B14F-4D97-AF65-F5344CB8AC3E}">
        <p14:creationId xmlns:p14="http://schemas.microsoft.com/office/powerpoint/2010/main" val="23700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Cost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changes in corn and soybean yields across scenarios</a:t>
            </a:r>
          </a:p>
          <a:p>
            <a:endParaRPr lang="en-US" dirty="0"/>
          </a:p>
          <a:p>
            <a:r>
              <a:rPr lang="en-US" dirty="0" smtClean="0"/>
              <a:t>No reduction in nitrogen application rates with timing changes</a:t>
            </a:r>
          </a:p>
          <a:p>
            <a:endParaRPr lang="en-US" dirty="0"/>
          </a:p>
          <a:p>
            <a:r>
              <a:rPr lang="en-US" dirty="0" smtClean="0"/>
              <a:t>Up front costs amortized over 20 years at 6% interest rate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67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" y="-17253"/>
            <a:ext cx="9067800" cy="550653"/>
          </a:xfrm>
        </p:spPr>
        <p:txBody>
          <a:bodyPr/>
          <a:lstStyle/>
          <a:p>
            <a:r>
              <a:rPr lang="en-US" sz="3600" dirty="0" smtClean="0"/>
              <a:t>Costs per acre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06784"/>
              </p:ext>
            </p:extLst>
          </p:nvPr>
        </p:nvGraphicFramePr>
        <p:xfrm>
          <a:off x="228600" y="569386"/>
          <a:ext cx="8686800" cy="593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43"/>
                <a:gridCol w="3889357"/>
                <a:gridCol w="1219200"/>
                <a:gridCol w="2971800"/>
              </a:tblGrid>
              <a:tr h="1030814"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Cost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Pe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Acre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Notes</a:t>
                      </a:r>
                    </a:p>
                  </a:txBody>
                  <a:tcPr/>
                </a:tc>
              </a:tr>
              <a:tr h="414610">
                <a:tc rowSpan="6">
                  <a:txBody>
                    <a:bodyPr/>
                    <a:lstStyle/>
                    <a:p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Reducing N rate from background to the MRTN (10%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of acres)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-$8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Reduce N rates (20 pounds)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4610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Nitrification inhibitor with all fall applied fertilizer on tile-drained corn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Cost of inhibitor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9604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Split (50%) fall and spring (50%) on tile-drained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$17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Additiona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l field 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pass,</a:t>
                      </a:r>
                      <a:endParaRPr lang="en-US" sz="12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switch 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to N solutions 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64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Fall to spring on tile-drained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$18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Switch to N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solutions,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US" sz="12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higher 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ammonia price, </a:t>
                      </a:r>
                    </a:p>
                    <a:p>
                      <a:pPr algn="l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additional 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application costs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9604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tile-drained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$29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Aerial applications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 cereal rye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64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 non-tiled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$29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Aerial applications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of cereal rye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6407">
                <a:tc rowSpan="3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Bioreactors on 50%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$17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Upfront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costs of $133 per acre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3409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Wetlands on 25%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$60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5% of farmland out of production</a:t>
                      </a:r>
                    </a:p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Major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cost 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is land ($11,000)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62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Buffers on all applicable crop land </a:t>
                      </a:r>
                      <a:r>
                        <a:rPr lang="en-US" sz="800" dirty="0" smtClean="0">
                          <a:latin typeface="Comic Sans MS" panose="030F0702030302020204" pitchFamily="66" charset="0"/>
                        </a:rPr>
                        <a:t>(reduction</a:t>
                      </a:r>
                      <a:r>
                        <a:rPr lang="en-US" sz="800" baseline="0" dirty="0" smtClean="0">
                          <a:latin typeface="Comic Sans MS" panose="030F0702030302020204" pitchFamily="66" charset="0"/>
                        </a:rPr>
                        <a:t> only for water that interacts with active area)</a:t>
                      </a: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$294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per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buffer acre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Land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costs plus $50 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planting,</a:t>
                      </a:r>
                      <a:endParaRPr lang="en-US" sz="1200" baseline="0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$10 yearly maintenance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610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equal to pasture/hay acreage from 1987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$86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Less profit compared to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corn-soybean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rotation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9604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on 10%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$86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Less profit compared to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corn-soybean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 rotation</a:t>
                      </a:r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-17225" y="4607868"/>
            <a:ext cx="99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Edge-of-field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40459" y="5722625"/>
            <a:ext cx="89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Land use change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112537" y="2982838"/>
            <a:ext cx="75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In-field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Reduction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tillage:  -$16 per acre</a:t>
            </a:r>
          </a:p>
          <a:p>
            <a:pPr lvl="1"/>
            <a:r>
              <a:rPr lang="en-US" dirty="0" smtClean="0"/>
              <a:t>One less </a:t>
            </a:r>
            <a:r>
              <a:rPr lang="en-US" dirty="0" smtClean="0"/>
              <a:t>field pass</a:t>
            </a:r>
          </a:p>
          <a:p>
            <a:pPr lvl="1"/>
            <a:endParaRPr lang="en-US" dirty="0"/>
          </a:p>
          <a:p>
            <a:r>
              <a:rPr lang="en-US" dirty="0" smtClean="0"/>
              <a:t>Eliminate P application for six years: -$15 per acre</a:t>
            </a:r>
          </a:p>
          <a:p>
            <a:pPr lvl="1"/>
            <a:r>
              <a:rPr lang="en-US" dirty="0" smtClean="0"/>
              <a:t>Eliminate 6 years of applications, spread over 20 </a:t>
            </a:r>
            <a:r>
              <a:rPr lang="en-US" dirty="0" smtClean="0"/>
              <a:t>years to draw down P reserves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Incorporate P:  $6 per acre</a:t>
            </a:r>
          </a:p>
          <a:p>
            <a:pPr lvl="1"/>
            <a:r>
              <a:rPr lang="en-US" dirty="0" smtClean="0"/>
              <a:t>Additional application costs</a:t>
            </a:r>
          </a:p>
        </p:txBody>
      </p:sp>
    </p:spTree>
    <p:extLst>
      <p:ext uri="{BB962C8B-B14F-4D97-AF65-F5344CB8AC3E}">
        <p14:creationId xmlns:p14="http://schemas.microsoft.com/office/powerpoint/2010/main" val="32306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Source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/>
          <a:lstStyle/>
          <a:p>
            <a:r>
              <a:rPr lang="en-US" dirty="0" smtClean="0"/>
              <a:t>dependent on size of facility</a:t>
            </a:r>
          </a:p>
          <a:p>
            <a:pPr lvl="1"/>
            <a:r>
              <a:rPr lang="en-US" dirty="0" smtClean="0"/>
              <a:t>costs &gt;&gt;&gt;&gt; for smaller STP’s (&lt; 1-2 MGD)</a:t>
            </a:r>
          </a:p>
          <a:p>
            <a:r>
              <a:rPr lang="en-US" dirty="0" smtClean="0"/>
              <a:t>great variability among STP’s</a:t>
            </a:r>
          </a:p>
          <a:p>
            <a:r>
              <a:rPr lang="en-US" dirty="0" smtClean="0"/>
              <a:t>used data from:</a:t>
            </a:r>
          </a:p>
          <a:p>
            <a:pPr lvl="1"/>
            <a:r>
              <a:rPr lang="en-US" dirty="0" smtClean="0"/>
              <a:t>North Shore Sanitary District</a:t>
            </a:r>
          </a:p>
          <a:p>
            <a:pPr lvl="2"/>
            <a:r>
              <a:rPr lang="en-US" dirty="0" smtClean="0"/>
              <a:t>three plant cost analysis</a:t>
            </a:r>
          </a:p>
          <a:p>
            <a:pPr lvl="1"/>
            <a:r>
              <a:rPr lang="en-US" dirty="0" smtClean="0"/>
              <a:t>USEPA 2008 Municipal Nutrient Removal Technologies report</a:t>
            </a:r>
          </a:p>
          <a:p>
            <a:pPr lvl="2"/>
            <a:r>
              <a:rPr lang="en-US" dirty="0" smtClean="0"/>
              <a:t>eight plant case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more data to come, cost per lb likely to increase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Source Cost </a:t>
            </a:r>
            <a:r>
              <a:rPr lang="en-US" dirty="0" smtClean="0"/>
              <a:t>Summary </a:t>
            </a:r>
            <a:r>
              <a:rPr lang="en-US" sz="2400" dirty="0" smtClean="0"/>
              <a:t>(more estimates to be added)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953957"/>
              </p:ext>
            </p:extLst>
          </p:nvPr>
        </p:nvGraphicFramePr>
        <p:xfrm>
          <a:off x="152400" y="1524000"/>
          <a:ext cx="8839200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8" name="SPW 12.0 Graph" r:id="rId3" imgW="8839185" imgH="4633140" progId="SigmaPlotGraphicObject.11">
                  <p:embed/>
                </p:oleObj>
              </mc:Choice>
              <mc:Fallback>
                <p:oleObj name="SPW 12.0 Graph" r:id="rId3" imgW="8839185" imgH="463314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524000"/>
                        <a:ext cx="8839200" cy="463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6324600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Median    $2.92/lb P         $1.72 lb/N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" y="-17253"/>
            <a:ext cx="9067800" cy="550653"/>
          </a:xfrm>
        </p:spPr>
        <p:txBody>
          <a:bodyPr/>
          <a:lstStyle/>
          <a:p>
            <a:r>
              <a:rPr lang="en-US" sz="3600" dirty="0" smtClean="0"/>
              <a:t>Example Statewide Results for 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02756"/>
              </p:ext>
            </p:extLst>
          </p:nvPr>
        </p:nvGraphicFramePr>
        <p:xfrm>
          <a:off x="228600" y="569386"/>
          <a:ext cx="8731301" cy="625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33"/>
                <a:gridCol w="3408968"/>
                <a:gridCol w="1174699"/>
                <a:gridCol w="1111301"/>
                <a:gridCol w="1327099"/>
                <a:gridCol w="1263701"/>
              </a:tblGrid>
              <a:tr h="1225780"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Nitrate-N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reduction per 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acre (%)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Nitrate-N reduced (million lb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N)</a:t>
                      </a:r>
                      <a:endParaRPr lang="en-US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Nitrate-N Reduction % (from baseline)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Cost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($/lb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N removed)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01119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Baseline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410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6511">
                <a:tc rowSpan="6">
                  <a:txBody>
                    <a:bodyPr/>
                    <a:lstStyle/>
                    <a:p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Reducing N rate from background to the MRTN (10%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of acres)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 2.3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0.6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-4.25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Nitrification inhibitor with all fall applied fertilizer on tile-drained corn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 4.3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2.33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Split (50%) fall and spring (50%) on tile-drained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7.5 to 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3.1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6.22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0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Fall to spring on tile-drained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15 to 20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6.4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3.17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tile-drained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84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20.5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3.21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0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 non-tiled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7.9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11.33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007">
                <a:tc rowSpan="3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Bioreactors on 50%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56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13.6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1.38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1118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Wetlands on 25%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8.5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4.05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87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Buffers on all applicable crop land </a:t>
                      </a:r>
                      <a:r>
                        <a:rPr lang="en-US" sz="800" dirty="0" smtClean="0">
                          <a:latin typeface="Comic Sans MS" panose="030F0702030302020204" pitchFamily="66" charset="0"/>
                        </a:rPr>
                        <a:t>(reduction</a:t>
                      </a:r>
                      <a:r>
                        <a:rPr lang="en-US" sz="800" baseline="0" dirty="0" smtClean="0">
                          <a:latin typeface="Comic Sans MS" panose="030F0702030302020204" pitchFamily="66" charset="0"/>
                        </a:rPr>
                        <a:t> only for water that interacts with active area)</a:t>
                      </a: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8.7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1.63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equal to pasture/hay acreage from 1987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2.5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9.72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on 10%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6.1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3.18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1007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reduction to </a:t>
                      </a: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10 </a:t>
                      </a: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mg nitrate-N/L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3.4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1.72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4763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reduction in N due to biological nutrient removal for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P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 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1.8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-5400000">
            <a:off x="139153" y="6137616"/>
            <a:ext cx="69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Point source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-5400000">
            <a:off x="-17225" y="4455467"/>
            <a:ext cx="99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Edge-of-field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40459" y="5398109"/>
            <a:ext cx="89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Land use change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112537" y="2982838"/>
            <a:ext cx="75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In-field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Riverine N and P Fluxes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78047"/>
              </p:ext>
            </p:extLst>
          </p:nvPr>
        </p:nvGraphicFramePr>
        <p:xfrm>
          <a:off x="152400" y="1219200"/>
          <a:ext cx="8763002" cy="500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574"/>
                <a:gridCol w="1328664"/>
                <a:gridCol w="1608020"/>
                <a:gridCol w="1459840"/>
                <a:gridCol w="1324452"/>
                <a:gridCol w="1324452"/>
              </a:tblGrid>
              <a:tr h="348634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Nitrate-N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Total 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DRP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Total 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12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ft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yr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-1</a:t>
                      </a:r>
                      <a:endParaRPr lang="en-US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itchFamily="66" charset="0"/>
                        </a:rPr>
                        <a:t>million lb N or P yr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-1</a:t>
                      </a:r>
                      <a:endParaRPr lang="en-US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David &amp;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Gentry (2000)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1.6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538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31.3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1980-1996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1.70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404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527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15.4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34.0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1997-2011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1.72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410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536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18.5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37.5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Urban runoff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  6.0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  8.3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1.5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Point sources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75.2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87.3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18.1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8545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Percent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of 1997-2011 load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01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Point sources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18.4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 16.3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28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David &amp; Gentry (2000)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16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47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3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Statewide Results for P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254470"/>
              </p:ext>
            </p:extLst>
          </p:nvPr>
        </p:nvGraphicFramePr>
        <p:xfrm>
          <a:off x="152403" y="822959"/>
          <a:ext cx="8839198" cy="603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82"/>
                <a:gridCol w="2983715"/>
                <a:gridCol w="1266803"/>
                <a:gridCol w="1341657"/>
                <a:gridCol w="1332670"/>
                <a:gridCol w="1469071"/>
              </a:tblGrid>
              <a:tr h="1159076"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 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P reduction per </a:t>
                      </a: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acre (%)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 P reduced (million lb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P)</a:t>
                      </a:r>
                      <a:endParaRPr lang="en-US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 P Reduction % (from baseline)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Cost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($/lb</a:t>
                      </a:r>
                      <a:r>
                        <a:rPr lang="en-US" sz="1800" baseline="0" dirty="0" smtClean="0">
                          <a:latin typeface="Comic Sans MS" panose="030F0702030302020204" pitchFamily="66" charset="0"/>
                        </a:rPr>
                        <a:t> P removed)</a:t>
                      </a:r>
                      <a:endParaRPr lang="en-US" sz="18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7199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Baseline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37.5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1219">
                <a:tc rowSpan="5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Convert 1.8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million acres of conventional till eroding &gt;T to reduced, mulch or no-till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1.8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5.0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-16.60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065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 rate reduction on fields with soil test P above the recommended maintenance level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1.9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5.0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-97.50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7479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</a:t>
                      </a: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corn/soybean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5.7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15.2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109.40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1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1.6 million acres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eroding&gt;T currently in reduced, mulch or no-till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5.0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24.50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7479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Incorporation of all P fertilizers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Unknown area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Unknown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6360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Wetlands on 25%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0.0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592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Buffers on all applicable crop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25-50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12.9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11.97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267">
                <a:tc rowSpan="3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equal to pasture/hay acreage from 1987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2.7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93.59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45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Perennial/energy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crops on 1.6 million 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acres&gt;T 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currently in reduced, mulch or no-till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9.0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40.40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0954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on 10%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0.3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0.8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250.07</a:t>
                      </a:r>
                    </a:p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3542">
                <a:tc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reduction to 0.5 mg </a:t>
                      </a: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total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P/L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11.7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31.2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2.92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56785" y="6347898"/>
            <a:ext cx="67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Point source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32206" y="427215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Edge-of-field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-89283" y="5296545"/>
            <a:ext cx="100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Land use change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-5400000">
            <a:off x="37943" y="2913857"/>
            <a:ext cx="75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In-field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sz="4000" dirty="0" smtClean="0"/>
              <a:t>University of Illinois Science Team Website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3733800"/>
            <a:ext cx="897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http://biogeochemistry.nres.illinois.edu/Biogeochem_lab/Illinois_Science_Assessment.html</a:t>
            </a:r>
          </a:p>
        </p:txBody>
      </p:sp>
    </p:spTree>
    <p:extLst>
      <p:ext uri="{BB962C8B-B14F-4D97-AF65-F5344CB8AC3E}">
        <p14:creationId xmlns:p14="http://schemas.microsoft.com/office/powerpoint/2010/main" val="33037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/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Overall Comparison of Nitrate-N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66716"/>
              </p:ext>
            </p:extLst>
          </p:nvPr>
        </p:nvGraphicFramePr>
        <p:xfrm>
          <a:off x="228600" y="609600"/>
          <a:ext cx="8839200" cy="6096000"/>
        </p:xfrm>
        <a:graphic>
          <a:graphicData uri="http://schemas.openxmlformats.org/drawingml/2006/table">
            <a:tbl>
              <a:tblPr firstRow="1" firstCol="1" bandRow="1"/>
              <a:tblGrid>
                <a:gridCol w="4611756"/>
                <a:gridCol w="1460390"/>
                <a:gridCol w="1306664"/>
                <a:gridCol w="1460390"/>
              </a:tblGrid>
              <a:tr h="1566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Nitrate-N Reduction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Cost of N Reduction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Other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Benefits (Ecosystem Services)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</a:tr>
              <a:tr h="771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Practice/Scenario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(from baseline)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($/lb)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</a:tr>
              <a:tr h="6986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Reducing nitrogen application rate from background to the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MRTN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-0.58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099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Cover crops (rye) on ALL CS and CC acres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09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Wetlands to treat 45% of the ag acres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09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Denitrification Bioreactors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 all tile drained acres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09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Buffers on all applicable lands 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09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Installing Controlled Drainage on all applicable acres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509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Perennial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crops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(energy crops)  on ~6.5 million acres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1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09600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Overall Comparison of Phosphorus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55201"/>
              </p:ext>
            </p:extLst>
          </p:nvPr>
        </p:nvGraphicFramePr>
        <p:xfrm>
          <a:off x="228600" y="1066800"/>
          <a:ext cx="8686799" cy="5322544"/>
        </p:xfrm>
        <a:graphic>
          <a:graphicData uri="http://schemas.openxmlformats.org/drawingml/2006/table">
            <a:tbl>
              <a:tblPr firstRow="1" firstCol="1" bandRow="1"/>
              <a:tblGrid>
                <a:gridCol w="4114800"/>
                <a:gridCol w="1447800"/>
                <a:gridCol w="1295400"/>
                <a:gridCol w="1828799"/>
              </a:tblGrid>
              <a:tr h="1037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Reduction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Cost of P Reduction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Other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Benefits (Ecosystem Services)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</a:tr>
              <a:tr h="639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Practice/Scenario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(from baseline)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($/lb)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85000"/>
                      </a:srgbClr>
                    </a:solidFill>
                  </a:tcPr>
                </a:tc>
              </a:tr>
              <a:tr h="6076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Cover crops (rye) on ALL CS and CC acres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6076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Convert all tillage to no-till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6076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 rate reduction in MLRA’s that have high to very high soil test 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6076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Establish streamside buffers (35ft) on all crop land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6076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Perennial crops (energy crops) equal to pasture/hay acreage from 1987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60762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Pasture and Land Retirement to equal acreage of Pasture/Hay and CRP from 1987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Illinois Nutrient Sources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045864"/>
              </p:ext>
            </p:extLst>
          </p:nvPr>
        </p:nvGraphicFramePr>
        <p:xfrm>
          <a:off x="-609600" y="2438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178325"/>
              </p:ext>
            </p:extLst>
          </p:nvPr>
        </p:nvGraphicFramePr>
        <p:xfrm>
          <a:off x="2286000" y="2438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109424"/>
              </p:ext>
            </p:extLst>
          </p:nvPr>
        </p:nvGraphicFramePr>
        <p:xfrm>
          <a:off x="5410200" y="2514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48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and agricultural sources</a:t>
            </a:r>
            <a:br>
              <a:rPr lang="en-US" dirty="0" smtClean="0"/>
            </a:br>
            <a:r>
              <a:rPr lang="en-US" sz="3200" dirty="0" smtClean="0"/>
              <a:t>(1997-2011)</a:t>
            </a:r>
            <a:endParaRPr lang="en-US" sz="3200" dirty="0"/>
          </a:p>
        </p:txBody>
      </p:sp>
      <p:sp>
        <p:nvSpPr>
          <p:cNvPr id="4" name="Rectangle 3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38961"/>
              </p:ext>
            </p:extLst>
          </p:nvPr>
        </p:nvGraphicFramePr>
        <p:xfrm>
          <a:off x="123825" y="1752600"/>
          <a:ext cx="8824022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SPW 12.0 Graph" r:id="rId3" imgW="9172634" imgH="4848157" progId="SigmaPlotGraphicObject.11">
                  <p:embed/>
                </p:oleObj>
              </mc:Choice>
              <mc:Fallback>
                <p:oleObj name="SPW 12.0 Graph" r:id="rId3" imgW="9172634" imgH="4848157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1752600"/>
                        <a:ext cx="8824022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5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1438"/>
            <a:ext cx="443752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-5751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5" y="0"/>
            <a:ext cx="443752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"/>
            <a:ext cx="8583283" cy="68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Nitrate-N and Total P Targets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6258238"/>
            <a:ext cx="544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Red line is target, purple is average 1997 to 2011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2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094674"/>
              </p:ext>
            </p:extLst>
          </p:nvPr>
        </p:nvGraphicFramePr>
        <p:xfrm>
          <a:off x="166547" y="1828800"/>
          <a:ext cx="8810906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SPW 12.0 Graph" r:id="rId3" imgW="9220177" imgH="4143443" progId="SigmaPlotGraphicObject.11">
                  <p:embed/>
                </p:oleObj>
              </mc:Choice>
              <mc:Fallback>
                <p:oleObj name="SPW 12.0 Graph" r:id="rId3" imgW="9220177" imgH="4143443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47" y="1828800"/>
                        <a:ext cx="8810906" cy="396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1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Source P Estimates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635534"/>
              </p:ext>
            </p:extLst>
          </p:nvPr>
        </p:nvGraphicFramePr>
        <p:xfrm>
          <a:off x="457200" y="1600200"/>
          <a:ext cx="77724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3716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</a:t>
                      </a:r>
                      <a:r>
                        <a:rPr lang="en-US" baseline="0" dirty="0" smtClean="0"/>
                        <a:t> Source Limit (mg P/L)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million lb</a:t>
                      </a:r>
                      <a:r>
                        <a:rPr lang="en-US" baseline="0" dirty="0" smtClean="0"/>
                        <a:t> of P 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target (18.8 million lb 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</a:t>
                      </a:r>
                      <a:r>
                        <a:rPr lang="en-US" baseline="0" dirty="0" smtClean="0"/>
                        <a:t>majors to 1 mg/L standard (0.7 mg P/L actual)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20 majors to 0.7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Top 30 majors to 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Top 50 majors to 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All </a:t>
                      </a:r>
                      <a:r>
                        <a:rPr lang="en-US" dirty="0" smtClean="0"/>
                        <a:t>majors</a:t>
                      </a:r>
                      <a:r>
                        <a:rPr lang="en-US" baseline="0" dirty="0" smtClean="0"/>
                        <a:t> to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20 majors to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30 majors to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 50 majors to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225396"/>
            <a:ext cx="700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Total P from point sources currently ~18.1 million lb P per year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1542</Words>
  <Application>Microsoft Office PowerPoint</Application>
  <PresentationFormat>On-screen Show (4:3)</PresentationFormat>
  <Paragraphs>444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SPW 12.0 Graph</vt:lpstr>
      <vt:lpstr>Science Assessment to Support an Illinois Nutrient Loss Reduction Strategy</vt:lpstr>
      <vt:lpstr>Riverine N and P Fluxes</vt:lpstr>
      <vt:lpstr>Illinois Nutrient Sources</vt:lpstr>
      <vt:lpstr>Point and agricultural sources (1997-2011)</vt:lpstr>
      <vt:lpstr>PowerPoint Presentation</vt:lpstr>
      <vt:lpstr>PowerPoint Presentation</vt:lpstr>
      <vt:lpstr>PowerPoint Presentation</vt:lpstr>
      <vt:lpstr>Nitrate-N and Total P Targets</vt:lpstr>
      <vt:lpstr>Point Source P Estimates</vt:lpstr>
      <vt:lpstr>Possible intermediate reduction goal</vt:lpstr>
      <vt:lpstr>PowerPoint Presentation</vt:lpstr>
      <vt:lpstr>Nitrate Yield by MLRA </vt:lpstr>
      <vt:lpstr>Cost analysis</vt:lpstr>
      <vt:lpstr>Agricultural Cost Estimates</vt:lpstr>
      <vt:lpstr>Costs per acre</vt:lpstr>
      <vt:lpstr>P Reduction Practices</vt:lpstr>
      <vt:lpstr>Point Source Costs</vt:lpstr>
      <vt:lpstr>Point Source Cost Summary (more estimates to be added)</vt:lpstr>
      <vt:lpstr>Example Statewide Results for N</vt:lpstr>
      <vt:lpstr>Example Statewide Results for P</vt:lpstr>
      <vt:lpstr>University of Illinois Science Team Website</vt:lpstr>
      <vt:lpstr>Iowa Costs</vt:lpstr>
      <vt:lpstr>Overall Comparison of Nitrate-N Practices</vt:lpstr>
      <vt:lpstr>Overall Comparison of Phosphorus Practices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Tile Modification Project on the Salt Fork River Watershed: Addressing Nitrate Loss through Engineering and Outreach</dc:title>
  <dc:creator>David, Mark</dc:creator>
  <cp:lastModifiedBy>Mark B. David</cp:lastModifiedBy>
  <cp:revision>523</cp:revision>
  <cp:lastPrinted>2013-09-16T19:00:28Z</cp:lastPrinted>
  <dcterms:created xsi:type="dcterms:W3CDTF">2010-10-01T20:20:43Z</dcterms:created>
  <dcterms:modified xsi:type="dcterms:W3CDTF">2013-11-14T13:55:21Z</dcterms:modified>
</cp:coreProperties>
</file>